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2" r:id="rId2"/>
    <p:sldMasterId id="2147483662" r:id="rId3"/>
  </p:sldMasterIdLst>
  <p:notesMasterIdLst>
    <p:notesMasterId r:id="rId25"/>
  </p:notesMasterIdLst>
  <p:handoutMasterIdLst>
    <p:handoutMasterId r:id="rId26"/>
  </p:handoutMasterIdLst>
  <p:sldIdLst>
    <p:sldId id="259" r:id="rId4"/>
    <p:sldId id="270" r:id="rId5"/>
    <p:sldId id="271" r:id="rId6"/>
    <p:sldId id="272" r:id="rId7"/>
    <p:sldId id="273" r:id="rId8"/>
    <p:sldId id="274" r:id="rId9"/>
    <p:sldId id="278" r:id="rId10"/>
    <p:sldId id="275" r:id="rId11"/>
    <p:sldId id="276" r:id="rId12"/>
    <p:sldId id="277" r:id="rId13"/>
    <p:sldId id="279" r:id="rId14"/>
    <p:sldId id="280" r:id="rId15"/>
    <p:sldId id="281" r:id="rId16"/>
    <p:sldId id="286" r:id="rId17"/>
    <p:sldId id="282" r:id="rId18"/>
    <p:sldId id="283" r:id="rId19"/>
    <p:sldId id="284" r:id="rId20"/>
    <p:sldId id="285" r:id="rId21"/>
    <p:sldId id="287" r:id="rId22"/>
    <p:sldId id="288" r:id="rId23"/>
    <p:sldId id="289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85">
          <p15:clr>
            <a:srgbClr val="A4A3A4"/>
          </p15:clr>
        </p15:guide>
        <p15:guide id="2" orient="horz" pos="758">
          <p15:clr>
            <a:srgbClr val="A4A3A4"/>
          </p15:clr>
        </p15:guide>
        <p15:guide id="3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61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08" y="3060"/>
      </p:cViewPr>
      <p:guideLst>
        <p:guide orient="horz" pos="1885"/>
        <p:guide orient="horz" pos="758"/>
        <p:guide pos="28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BF4A-9CB1-5747-B319-707DA98CEC20}" type="datetime1">
              <a:rPr lang="en-US" smtClean="0"/>
              <a:pPr/>
              <a:t>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22459-1A81-CA4B-89BB-FCE38A3AE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30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7567-D5EA-874F-8815-73DC5E77631E}" type="datetime1">
              <a:rPr lang="en-US" smtClean="0"/>
              <a:pPr/>
              <a:t>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C0E-7DBF-7C4A-B104-25FE08E3B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234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75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6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" y="-24487"/>
            <a:ext cx="9138586" cy="251507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7 w 9170673"/>
              <a:gd name="connsiteY0" fmla="*/ 2375696 h 2508024"/>
              <a:gd name="connsiteX1" fmla="*/ 9170673 w 9170673"/>
              <a:gd name="connsiteY1" fmla="*/ 0 h 2508024"/>
              <a:gd name="connsiteX2" fmla="*/ 9169295 w 9170673"/>
              <a:gd name="connsiteY2" fmla="*/ 2508024 h 2508024"/>
              <a:gd name="connsiteX3" fmla="*/ 0 w 9170673"/>
              <a:gd name="connsiteY3" fmla="*/ 2457785 h 2508024"/>
              <a:gd name="connsiteX4" fmla="*/ 2887 w 9170673"/>
              <a:gd name="connsiteY4" fmla="*/ 2375696 h 2508024"/>
              <a:gd name="connsiteX0" fmla="*/ 0 w 9167786"/>
              <a:gd name="connsiteY0" fmla="*/ 2375696 h 2508024"/>
              <a:gd name="connsiteX1" fmla="*/ 9167786 w 9167786"/>
              <a:gd name="connsiteY1" fmla="*/ 0 h 2508024"/>
              <a:gd name="connsiteX2" fmla="*/ 9166408 w 9167786"/>
              <a:gd name="connsiteY2" fmla="*/ 2508024 h 2508024"/>
              <a:gd name="connsiteX3" fmla="*/ 4169 w 9167786"/>
              <a:gd name="connsiteY3" fmla="*/ 2500118 h 2508024"/>
              <a:gd name="connsiteX4" fmla="*/ 0 w 9167786"/>
              <a:gd name="connsiteY4" fmla="*/ 2375696 h 2508024"/>
              <a:gd name="connsiteX0" fmla="*/ 0 w 9166452"/>
              <a:gd name="connsiteY0" fmla="*/ 2375696 h 2508024"/>
              <a:gd name="connsiteX1" fmla="*/ 9061952 w 9166452"/>
              <a:gd name="connsiteY1" fmla="*/ 0 h 2508024"/>
              <a:gd name="connsiteX2" fmla="*/ 9166408 w 9166452"/>
              <a:gd name="connsiteY2" fmla="*/ 2508024 h 2508024"/>
              <a:gd name="connsiteX3" fmla="*/ 4169 w 9166452"/>
              <a:gd name="connsiteY3" fmla="*/ 2500118 h 2508024"/>
              <a:gd name="connsiteX4" fmla="*/ 0 w 9166452"/>
              <a:gd name="connsiteY4" fmla="*/ 2375696 h 2508024"/>
              <a:gd name="connsiteX0" fmla="*/ 0 w 9166808"/>
              <a:gd name="connsiteY0" fmla="*/ 2382751 h 2515079"/>
              <a:gd name="connsiteX1" fmla="*/ 9160729 w 9166808"/>
              <a:gd name="connsiteY1" fmla="*/ 0 h 2515079"/>
              <a:gd name="connsiteX2" fmla="*/ 9166408 w 9166808"/>
              <a:gd name="connsiteY2" fmla="*/ 2515079 h 2515079"/>
              <a:gd name="connsiteX3" fmla="*/ 4169 w 9166808"/>
              <a:gd name="connsiteY3" fmla="*/ 2507173 h 2515079"/>
              <a:gd name="connsiteX4" fmla="*/ 0 w 9166808"/>
              <a:gd name="connsiteY4" fmla="*/ 2382751 h 2515079"/>
              <a:gd name="connsiteX0" fmla="*/ 9943 w 9162640"/>
              <a:gd name="connsiteY0" fmla="*/ 2382751 h 2515079"/>
              <a:gd name="connsiteX1" fmla="*/ 9156561 w 9162640"/>
              <a:gd name="connsiteY1" fmla="*/ 0 h 2515079"/>
              <a:gd name="connsiteX2" fmla="*/ 9162240 w 9162640"/>
              <a:gd name="connsiteY2" fmla="*/ 2515079 h 2515079"/>
              <a:gd name="connsiteX3" fmla="*/ 1 w 9162640"/>
              <a:gd name="connsiteY3" fmla="*/ 2507173 h 2515079"/>
              <a:gd name="connsiteX4" fmla="*/ 9943 w 9162640"/>
              <a:gd name="connsiteY4" fmla="*/ 2382751 h 2515079"/>
              <a:gd name="connsiteX0" fmla="*/ 0 w 9152697"/>
              <a:gd name="connsiteY0" fmla="*/ 2382751 h 2515079"/>
              <a:gd name="connsiteX1" fmla="*/ 9146618 w 9152697"/>
              <a:gd name="connsiteY1" fmla="*/ 0 h 2515079"/>
              <a:gd name="connsiteX2" fmla="*/ 9152297 w 9152697"/>
              <a:gd name="connsiteY2" fmla="*/ 2515079 h 2515079"/>
              <a:gd name="connsiteX3" fmla="*/ 187614 w 9152697"/>
              <a:gd name="connsiteY3" fmla="*/ 2507173 h 2515079"/>
              <a:gd name="connsiteX4" fmla="*/ 0 w 9152697"/>
              <a:gd name="connsiteY4" fmla="*/ 2382751 h 2515079"/>
              <a:gd name="connsiteX0" fmla="*/ 0 w 9068030"/>
              <a:gd name="connsiteY0" fmla="*/ 2382751 h 2515079"/>
              <a:gd name="connsiteX1" fmla="*/ 9061951 w 9068030"/>
              <a:gd name="connsiteY1" fmla="*/ 0 h 2515079"/>
              <a:gd name="connsiteX2" fmla="*/ 9067630 w 9068030"/>
              <a:gd name="connsiteY2" fmla="*/ 2515079 h 2515079"/>
              <a:gd name="connsiteX3" fmla="*/ 102947 w 9068030"/>
              <a:gd name="connsiteY3" fmla="*/ 2507173 h 2515079"/>
              <a:gd name="connsiteX4" fmla="*/ 0 w 9068030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173503 w 9138586"/>
              <a:gd name="connsiteY3" fmla="*/ 2507173 h 2515079"/>
              <a:gd name="connsiteX4" fmla="*/ 0 w 9138586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4170 w 9138586"/>
              <a:gd name="connsiteY3" fmla="*/ 2507173 h 2515079"/>
              <a:gd name="connsiteX4" fmla="*/ 0 w 9138586"/>
              <a:gd name="connsiteY4" fmla="*/ 2382751 h 251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8586" h="2515079">
                <a:moveTo>
                  <a:pt x="0" y="2382751"/>
                </a:moveTo>
                <a:cubicBezTo>
                  <a:pt x="20661" y="2379422"/>
                  <a:pt x="7306149" y="2502055"/>
                  <a:pt x="9132507" y="0"/>
                </a:cubicBezTo>
                <a:cubicBezTo>
                  <a:pt x="9129925" y="819774"/>
                  <a:pt x="9140768" y="1695305"/>
                  <a:pt x="9138186" y="2515079"/>
                </a:cubicBezTo>
                <a:lnTo>
                  <a:pt x="4170" y="2507173"/>
                </a:lnTo>
                <a:cubicBezTo>
                  <a:pt x="4169" y="2465011"/>
                  <a:pt x="1" y="2424913"/>
                  <a:pt x="0" y="23827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169"/>
            <a:ext cx="8229600" cy="772250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22"/>
            <a:ext cx="8229600" cy="1500187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48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9068" y="-30696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8229600" cy="772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53"/>
            <a:ext cx="8229600" cy="1500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36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oat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415532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ur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04455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eafoo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81763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ish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41051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July 19, 2012</a:t>
            </a:r>
          </a:p>
        </p:txBody>
      </p:sp>
      <p:sp>
        <p:nvSpPr>
          <p:cNvPr id="7" name="Freeform 6"/>
          <p:cNvSpPr/>
          <p:nvPr userDrawn="1"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OAA-Fisheries-horizont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4" y="6419088"/>
            <a:ext cx="1643940" cy="38874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5" y="6419088"/>
            <a:ext cx="1643938" cy="38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8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1682" y="1141666"/>
            <a:ext cx="5485118" cy="139847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1682" y="2631403"/>
            <a:ext cx="5485117" cy="127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reeform 6"/>
          <p:cNvSpPr/>
          <p:nvPr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8" r:id="rId6"/>
  </p:sldLayoutIdLst>
  <p:hf hdr="0"/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479431" y="1141666"/>
            <a:ext cx="6207369" cy="1976924"/>
          </a:xfrm>
        </p:spPr>
        <p:txBody>
          <a:bodyPr/>
          <a:lstStyle/>
          <a:p>
            <a:r>
              <a:rPr lang="en-US" dirty="0"/>
              <a:t>NMFS PIT tag based adult conversion rate estimate methodology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3087688" y="4201778"/>
            <a:ext cx="5484812" cy="475729"/>
          </a:xfrm>
        </p:spPr>
        <p:txBody>
          <a:bodyPr/>
          <a:lstStyle/>
          <a:p>
            <a:r>
              <a:rPr lang="en-US" dirty="0"/>
              <a:t>Blane Bellerud Ph.D.</a:t>
            </a:r>
          </a:p>
          <a:p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1900"/>
              </a:lnSpc>
              <a:spcBef>
                <a:spcPts val="0"/>
              </a:spcBef>
            </a:pPr>
            <a:r>
              <a:rPr lang="en-US" dirty="0"/>
              <a:t>West Coast</a:t>
            </a:r>
          </a:p>
          <a:p>
            <a:pPr>
              <a:lnSpc>
                <a:spcPts val="1900"/>
              </a:lnSpc>
              <a:spcBef>
                <a:spcPts val="0"/>
              </a:spcBef>
            </a:pPr>
            <a:r>
              <a:rPr lang="en-US" dirty="0"/>
              <a:t>Region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3087688" y="4919837"/>
            <a:ext cx="5484812" cy="577850"/>
          </a:xfrm>
        </p:spPr>
        <p:txBody>
          <a:bodyPr/>
          <a:lstStyle/>
          <a:p>
            <a:r>
              <a:rPr lang="en-US" dirty="0"/>
              <a:t>January 22, 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D35E2D-3153-4B59-90B3-A125805A7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966814" y="2656222"/>
            <a:ext cx="3220648" cy="364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Differences in Survival by age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6E85C6-0CE5-4E42-8715-D4E40D24F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679"/>
          <a:stretch/>
        </p:blipFill>
        <p:spPr>
          <a:xfrm>
            <a:off x="668215" y="1125415"/>
            <a:ext cx="7491046" cy="502040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26DCEA-5E54-440F-AD41-23BE30AF60C5}"/>
              </a:ext>
            </a:extLst>
          </p:cNvPr>
          <p:cNvSpPr txBox="1"/>
          <p:nvPr/>
        </p:nvSpPr>
        <p:spPr>
          <a:xfrm>
            <a:off x="2808971" y="6065786"/>
            <a:ext cx="3209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corrected for harvest or straying</a:t>
            </a:r>
          </a:p>
        </p:txBody>
      </p:sp>
    </p:spTree>
    <p:extLst>
      <p:ext uri="{BB962C8B-B14F-4D97-AF65-F5344CB8AC3E}">
        <p14:creationId xmlns:p14="http://schemas.microsoft.com/office/powerpoint/2010/main" val="3735736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675B3-5C20-44DB-9D71-ADC17689F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5DBCA-67A2-4669-8237-8A04E700F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Upload Bonneville tag list to PTAGIS, query for all observations in year they were observed at Bonneville</a:t>
            </a:r>
          </a:p>
          <a:p>
            <a:r>
              <a:rPr lang="en-US" dirty="0"/>
              <a:t>Download list to Access database</a:t>
            </a:r>
          </a:p>
          <a:p>
            <a:r>
              <a:rPr lang="en-US" dirty="0"/>
              <a:t>Using queries assemble a CRS trace for each PIT tag in Bonneville list (beware of duplicate observations at upstream dams).  Compile traces into number of fish observed at each ladder</a:t>
            </a:r>
          </a:p>
          <a:p>
            <a:r>
              <a:rPr lang="en-US" dirty="0"/>
              <a:t>Calculate reach survivals using binomial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0DE63E-590C-4D68-86B6-E741F42689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4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3E5D1-F3EC-48BB-B2C4-2718F487D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0367"/>
            <a:ext cx="8229600" cy="676014"/>
          </a:xfrm>
        </p:spPr>
        <p:txBody>
          <a:bodyPr/>
          <a:lstStyle/>
          <a:p>
            <a:r>
              <a:rPr lang="en-US" dirty="0"/>
              <a:t>Sample Size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CE223F-5EC5-4F92-AD30-8247658B59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3EFBF3-E550-4004-AB60-5DE86F501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23" y="896381"/>
            <a:ext cx="7376746" cy="53550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E472B-4121-466B-A357-76BA2E7798C6}"/>
              </a:ext>
            </a:extLst>
          </p:cNvPr>
          <p:cNvSpPr txBox="1"/>
          <p:nvPr/>
        </p:nvSpPr>
        <p:spPr>
          <a:xfrm>
            <a:off x="3168410" y="3582732"/>
            <a:ext cx="2866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Avoid using estimates &lt; 40 tags</a:t>
            </a:r>
          </a:p>
        </p:txBody>
      </p:sp>
    </p:spTree>
    <p:extLst>
      <p:ext uri="{BB962C8B-B14F-4D97-AF65-F5344CB8AC3E}">
        <p14:creationId xmlns:p14="http://schemas.microsoft.com/office/powerpoint/2010/main" val="1525170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F3474-8C09-45CC-98FD-72D2C4646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ESU, DPS and Reaches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3B81B-F2D1-4DB7-A12C-E08B5AABA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b="1" dirty="0"/>
              <a:t>BON to LGR, BON to MCN, MCN to LGR</a:t>
            </a:r>
          </a:p>
          <a:p>
            <a:pPr marL="0" indent="0">
              <a:buNone/>
            </a:pPr>
            <a:r>
              <a:rPr lang="en-US" dirty="0"/>
              <a:t>Snake River Spring/Summer Chinook (IR/TR)</a:t>
            </a:r>
          </a:p>
          <a:p>
            <a:pPr marL="0" indent="0">
              <a:buNone/>
            </a:pPr>
            <a:r>
              <a:rPr lang="en-US" dirty="0"/>
              <a:t>Snake River Steelhead (IR/TR)</a:t>
            </a:r>
          </a:p>
          <a:p>
            <a:pPr marL="0" indent="0">
              <a:buNone/>
            </a:pPr>
            <a:r>
              <a:rPr lang="en-US" dirty="0"/>
              <a:t>Snake River Fall Chinook (IR/TR)</a:t>
            </a:r>
          </a:p>
          <a:p>
            <a:pPr marL="0" indent="0">
              <a:buNone/>
            </a:pPr>
            <a:r>
              <a:rPr lang="en-US" dirty="0"/>
              <a:t>Snake River Steelhead(IR/TR)</a:t>
            </a:r>
          </a:p>
          <a:p>
            <a:pPr marL="0" indent="0">
              <a:buNone/>
            </a:pPr>
            <a:r>
              <a:rPr lang="en-US" dirty="0"/>
              <a:t>Snake River Sockeye</a:t>
            </a:r>
          </a:p>
          <a:p>
            <a:pPr marL="0" indent="0" algn="ctr">
              <a:buNone/>
            </a:pPr>
            <a:r>
              <a:rPr lang="en-US" b="1" dirty="0"/>
              <a:t>BON to MCN </a:t>
            </a:r>
          </a:p>
          <a:p>
            <a:pPr marL="0" indent="0">
              <a:buNone/>
            </a:pPr>
            <a:r>
              <a:rPr lang="en-US" dirty="0"/>
              <a:t>Upper Columbia Spring Chinook</a:t>
            </a:r>
          </a:p>
          <a:p>
            <a:pPr marL="0" indent="0">
              <a:buNone/>
            </a:pPr>
            <a:r>
              <a:rPr lang="en-US" dirty="0"/>
              <a:t>Upper Columbia Steelhead</a:t>
            </a:r>
          </a:p>
          <a:p>
            <a:pPr marL="0" indent="0">
              <a:buNone/>
            </a:pPr>
            <a:r>
              <a:rPr lang="en-US" dirty="0"/>
              <a:t>Middle Columbia Steelhead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9D28D-3AF0-4AA5-B04F-E8C0FA12BC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187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14D1B-A566-413D-BA69-2E3586780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639" y="502920"/>
            <a:ext cx="8229600" cy="676014"/>
          </a:xfrm>
        </p:spPr>
        <p:txBody>
          <a:bodyPr>
            <a:normAutofit fontScale="90000"/>
          </a:bodyPr>
          <a:lstStyle/>
          <a:p>
            <a:r>
              <a:rPr lang="en-US" dirty="0"/>
              <a:t>Reporting</a:t>
            </a:r>
            <a:br>
              <a:rPr lang="en-US" dirty="0"/>
            </a:br>
            <a:r>
              <a:rPr lang="en-US" dirty="0"/>
              <a:t>Spreadsheet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124044-4309-4FFF-9A1E-FEE70A4FE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569" y="145024"/>
            <a:ext cx="5820508" cy="621005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E20A1-D8E6-4883-BC05-75D635858A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A19A0D-B6B9-4A4F-B3C3-0A89C7969EAC}"/>
              </a:ext>
            </a:extLst>
          </p:cNvPr>
          <p:cNvSpPr txBox="1"/>
          <p:nvPr/>
        </p:nvSpPr>
        <p:spPr>
          <a:xfrm>
            <a:off x="184639" y="1644162"/>
            <a:ext cx="2585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Snake River Spring Summer</a:t>
            </a:r>
          </a:p>
          <a:p>
            <a:r>
              <a:rPr lang="en-US" dirty="0"/>
              <a:t>Chinook</a:t>
            </a:r>
          </a:p>
        </p:txBody>
      </p:sp>
    </p:spTree>
    <p:extLst>
      <p:ext uri="{BB962C8B-B14F-4D97-AF65-F5344CB8AC3E}">
        <p14:creationId xmlns:p14="http://schemas.microsoft.com/office/powerpoint/2010/main" val="189987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34143-D792-4434-A8F7-0F3EB784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F123B-877D-41B7-A2EB-D98DEFA17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Applied to raw survival/conversion estimate to account for known causes of mortality</a:t>
            </a:r>
          </a:p>
          <a:p>
            <a:r>
              <a:rPr lang="en-US" dirty="0"/>
              <a:t>Harvest- Harvest % for BON to MCN and MCN to LGR reaches from TAC annual reports</a:t>
            </a:r>
          </a:p>
          <a:p>
            <a:r>
              <a:rPr lang="en-US" dirty="0"/>
              <a:t>Straying- Standard percentage applied from study: </a:t>
            </a:r>
            <a:r>
              <a:rPr lang="en-US" sz="2000" i="1" dirty="0"/>
              <a:t>M.L. Keefer, C.A. Peery, J. </a:t>
            </a:r>
            <a:r>
              <a:rPr lang="en-US" sz="2000" i="1" dirty="0" err="1"/>
              <a:t>Firehammer</a:t>
            </a:r>
            <a:r>
              <a:rPr lang="en-US" sz="2000" i="1" dirty="0"/>
              <a:t>, and M.L. Moser.  2005  Straying Rates of known-origin adult Chinook salmon and steelhead within the Columbia River basin, 2000-2003.  Technical Report 2005-5.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6A1FF-6282-45DD-A2C0-38B79C7E99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399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9A6A2-8795-47E0-BED4-9A0B29802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E381-2F37-457A-99AC-DD19D84AC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significant number of SR Steelhead do not cross LGR until the spring after the year they were observed at LGR (assigned spawn year-1)</a:t>
            </a:r>
          </a:p>
          <a:p>
            <a:r>
              <a:rPr lang="en-US" dirty="0"/>
              <a:t>Before 2010 and 2018-2020 insufficient PIT tagged SR Sockeye were observed to make a reliable estimate.  UC Sockeye were used as surrogates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76896-B147-4B24-84D5-AF0C9C9EB3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402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24D47-53BF-4B7C-96EF-17B3284E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FA9B8-7F97-4866-ADE0-6980CE93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Survival estimate is an average for the entire migration period of the ESU/DPS</a:t>
            </a:r>
          </a:p>
          <a:p>
            <a:r>
              <a:rPr lang="en-US" dirty="0"/>
              <a:t>Is the sample representative of the ESU/DPS? Some populations or portions of the run may be under/over represented</a:t>
            </a:r>
          </a:p>
          <a:p>
            <a:r>
              <a:rPr lang="en-US" dirty="0"/>
              <a:t>Not enough tags to get a reliable estimate for small populations (use surrogates?)</a:t>
            </a:r>
          </a:p>
          <a:p>
            <a:r>
              <a:rPr lang="en-US" dirty="0"/>
              <a:t>No plan to assure all groups of interest are tagged at rates to provide reliable adult survival estimates (we take what shows up)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89B71-9F40-4A08-B818-9DA6EC233D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61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8D510-4793-4C25-AE1F-C7DC03D9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methodologies/options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4A27B-AF42-4BDD-BB2B-2CD880855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Cormak</a:t>
            </a:r>
            <a:r>
              <a:rPr lang="en-US" dirty="0"/>
              <a:t>, Jolly, </a:t>
            </a:r>
            <a:r>
              <a:rPr lang="en-US" dirty="0" err="1"/>
              <a:t>Seber</a:t>
            </a:r>
            <a:r>
              <a:rPr lang="en-US" dirty="0"/>
              <a:t> (CJS) methodology (currently used for juvenile estimates)</a:t>
            </a:r>
          </a:p>
          <a:p>
            <a:r>
              <a:rPr lang="en-US" dirty="0"/>
              <a:t>DART Conversion Rate tool</a:t>
            </a:r>
          </a:p>
          <a:p>
            <a:r>
              <a:rPr lang="en-US" dirty="0" err="1"/>
              <a:t>PITTag</a:t>
            </a:r>
            <a:r>
              <a:rPr lang="en-US" dirty="0"/>
              <a:t> Pro and SURPH software (DART)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8F00E-8E23-4F46-A736-9152DDC72F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1CB7E0-F284-466E-85B4-4FEB55C821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75"/>
          <a:stretch/>
        </p:blipFill>
        <p:spPr>
          <a:xfrm>
            <a:off x="3226777" y="3429000"/>
            <a:ext cx="2861493" cy="275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21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2F9E6-0FC4-46D0-97DD-7CBCA0E84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B8B43-9F96-4460-AFC4-290ED3EC2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2800"/>
            <a:ext cx="8229600" cy="4525963"/>
          </a:xfrm>
        </p:spPr>
        <p:txBody>
          <a:bodyPr/>
          <a:lstStyle/>
          <a:p>
            <a:r>
              <a:rPr lang="en-US" dirty="0"/>
              <a:t>PTAGIS</a:t>
            </a:r>
          </a:p>
          <a:p>
            <a:r>
              <a:rPr lang="en-US" dirty="0"/>
              <a:t>Northwest Fisheries Science Center </a:t>
            </a:r>
          </a:p>
          <a:p>
            <a:r>
              <a:rPr lang="en-US" dirty="0"/>
              <a:t>Columbia Basin Research/DART</a:t>
            </a:r>
          </a:p>
          <a:p>
            <a:r>
              <a:rPr lang="en-US" dirty="0"/>
              <a:t>Charlie Paulsen</a:t>
            </a:r>
          </a:p>
          <a:p>
            <a:r>
              <a:rPr lang="en-US" dirty="0"/>
              <a:t>Everyone conducting PIT tagging operations in Columbia River Basin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AE02C-CA01-4BCA-A803-6F27FD01E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224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OBJECTIVES FOR ESTIMATING ADULT UPSTREAM SURVIVAL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0685"/>
            <a:ext cx="8229600" cy="3772571"/>
          </a:xfrm>
        </p:spPr>
        <p:txBody>
          <a:bodyPr/>
          <a:lstStyle/>
          <a:p>
            <a:r>
              <a:rPr lang="en-US" dirty="0"/>
              <a:t>Adaptive Management: Detect changes in adult upstream survival</a:t>
            </a:r>
          </a:p>
          <a:p>
            <a:r>
              <a:rPr lang="en-US" dirty="0" err="1"/>
              <a:t>BiOp</a:t>
            </a:r>
            <a:r>
              <a:rPr lang="en-US" dirty="0"/>
              <a:t> Adult upstream survival standards monitoring</a:t>
            </a:r>
          </a:p>
          <a:p>
            <a:r>
              <a:rPr lang="en-US" dirty="0"/>
              <a:t>CRS </a:t>
            </a:r>
            <a:r>
              <a:rPr lang="en-US" dirty="0" err="1"/>
              <a:t>BiOp</a:t>
            </a:r>
            <a:r>
              <a:rPr lang="en-US" dirty="0"/>
              <a:t> analysis and baseline</a:t>
            </a:r>
          </a:p>
          <a:p>
            <a:r>
              <a:rPr lang="en-US" dirty="0"/>
              <a:t>More detailed explorations of survival and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0767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CCFA-331F-45CA-B660-9620CF96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Preliminary analysis of 2023 Sockeye survival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7C303-0CCF-43D5-84FA-AC82B0B05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077" y="1225323"/>
            <a:ext cx="6599599" cy="47908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DA8DF-FFC0-4635-B16C-020B449E5A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59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CCFA-331F-45CA-B660-9620CF96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Preliminary analysis of 2023 Sockeye survival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DA8DF-FFC0-4635-B16C-020B449E5A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800937-401F-485A-8B56-56CD62896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04" y="1133214"/>
            <a:ext cx="6554191" cy="475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87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729761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Columbia basin has unique advantages for estimating upstream survival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0685"/>
            <a:ext cx="8229600" cy="377257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Series of high efficiency detectors (97-100%) along reaches of primary interest, BON to MCN, MCN to LGR, BON to LGR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C98129-821E-4B96-B4F3-7C5B69DB6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89" y="3921308"/>
            <a:ext cx="6410802" cy="202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041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PTAGIS database and Columbia Basin PIT tag network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345695-6C19-43E5-BD45-0F0A3F475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6458" y="1692442"/>
            <a:ext cx="6243865" cy="444730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7422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31881F-99D7-40D4-ABCA-8A9F388F3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95" t="6867" r="295" b="13008"/>
          <a:stretch/>
        </p:blipFill>
        <p:spPr>
          <a:xfrm>
            <a:off x="0" y="1340580"/>
            <a:ext cx="8855877" cy="49107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Large numbers of known origin PIT tagged adults arriving at Bonneville Dam every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8827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Methodology used in adult survival estimates</a:t>
            </a:r>
            <a:br>
              <a:rPr lang="en-US" dirty="0"/>
            </a:br>
            <a:r>
              <a:rPr lang="en-US" dirty="0"/>
              <a:t>The “Binomial”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2617"/>
            <a:ext cx="8229600" cy="433460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u="sng" dirty="0"/>
          </a:p>
          <a:p>
            <a:pPr marL="0" indent="0" algn="ctr">
              <a:buNone/>
            </a:pPr>
            <a:r>
              <a:rPr lang="en-US" b="1" dirty="0"/>
              <a:t>#upstream / # downstream = conversion estimate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b="1" dirty="0"/>
              <a:t>Conversion = survival x detection probability</a:t>
            </a:r>
          </a:p>
          <a:p>
            <a:pPr marL="0" indent="0" algn="ctr">
              <a:buNone/>
            </a:pPr>
            <a:r>
              <a:rPr lang="en-US" sz="2800" dirty="0"/>
              <a:t>Since ladder detectors are 97-100% efficient, conversion is a good estimate of survival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b="1" dirty="0"/>
              <a:t>Key Assumption:  All fish expected to arrive at upstream detector </a:t>
            </a:r>
          </a:p>
          <a:p>
            <a:pPr marL="0" indent="0" algn="ctr">
              <a:buNone/>
            </a:pPr>
            <a:r>
              <a:rPr lang="en-US" sz="2400" b="1" dirty="0"/>
              <a:t>(no turnoff- use fish of known origin)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25D5AA-3E41-4201-8ABF-B4B410DCC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396" y="1524622"/>
            <a:ext cx="460719" cy="460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498AE9-55A0-4F77-B0E7-F1BB59690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108" y="1528101"/>
            <a:ext cx="457240" cy="4572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92D43D-721C-429B-96D6-E2B09BF88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611" y="1529840"/>
            <a:ext cx="457240" cy="457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707865-5EBF-4168-8309-6683DE337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845" y="1529840"/>
            <a:ext cx="457240" cy="4572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4AC6DC-4969-4C8E-827F-ED8EABE7A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660" y="1531580"/>
            <a:ext cx="457240" cy="45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4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FF4A7-EAB7-466D-BD46-0CC750449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 used for Estimates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567E3-C229-4F49-8D21-63B6B89EB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7293"/>
            <a:ext cx="8229600" cy="4701138"/>
          </a:xfrm>
        </p:spPr>
        <p:txBody>
          <a:bodyPr/>
          <a:lstStyle/>
          <a:p>
            <a:r>
              <a:rPr lang="en-US" dirty="0"/>
              <a:t>PTAGIS- data query, basic filtering, downloads</a:t>
            </a:r>
          </a:p>
          <a:p>
            <a:endParaRPr lang="en-US" dirty="0"/>
          </a:p>
          <a:p>
            <a:r>
              <a:rPr lang="en-US" dirty="0"/>
              <a:t>Downloaded data entered into custom Access database, for further filtering, data assembly, and analysis</a:t>
            </a:r>
          </a:p>
          <a:p>
            <a:r>
              <a:rPr lang="en-US" dirty="0"/>
              <a:t>Reporting by Excel Spreadsheet (legacy product)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E1662-3B6E-4E04-A79F-7F8C49EB11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41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Selecting data for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0685"/>
            <a:ext cx="8229600" cy="377257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Query PTAGIS for a list of detections at Bonneville for a particular year for the species/ run of interest</a:t>
            </a:r>
          </a:p>
          <a:p>
            <a:pPr marL="514350" indent="-514350">
              <a:buAutoNum type="arabicPeriod"/>
            </a:pPr>
            <a:r>
              <a:rPr lang="en-US" dirty="0"/>
              <a:t>Eliminate duplicates (Bonneville has 4 detectors, also potential fallback/re-</a:t>
            </a:r>
            <a:r>
              <a:rPr lang="en-US" dirty="0" err="1"/>
              <a:t>acensions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B9AB6A-BE3B-4DC2-88BF-530D3AE7E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138" y="4221585"/>
            <a:ext cx="3106615" cy="213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0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199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Applying filters to data list</a:t>
            </a:r>
            <a:br>
              <a:rPr lang="en-US" dirty="0"/>
            </a:br>
            <a:r>
              <a:rPr lang="en-US" dirty="0"/>
              <a:t>(Access)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0685"/>
            <a:ext cx="8229600" cy="377257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Filter by age (mini-Jacks, Jacks, and adults)- PTAGIS meta data: “First Year”-”Migration Year” = ocean age.  Adults &gt;1 ocean year</a:t>
            </a:r>
          </a:p>
          <a:p>
            <a:pPr marL="514350" indent="-514350">
              <a:buAutoNum type="arabicPeriod"/>
            </a:pPr>
            <a:r>
              <a:rPr lang="en-US" dirty="0"/>
              <a:t>Assign fish to ESU: PTAGIS metadata “release site” x custom access crosstalk table</a:t>
            </a:r>
          </a:p>
          <a:p>
            <a:pPr marL="514350" indent="-514350">
              <a:buAutoNum type="arabicPeriod"/>
            </a:pPr>
            <a:r>
              <a:rPr lang="en-US" dirty="0"/>
              <a:t>Identify juvenile migration history (IR, </a:t>
            </a:r>
            <a:r>
              <a:rPr lang="en-US" dirty="0" err="1"/>
              <a:t>Transp</a:t>
            </a:r>
            <a:r>
              <a:rPr lang="en-US" dirty="0"/>
              <a:t>) from DART transport history files.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35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8139646"/>
      </p:ext>
    </p:extLst>
  </p:cSld>
  <p:clrMapOvr>
    <a:masterClrMapping/>
  </p:clrMapOvr>
</p:sld>
</file>

<file path=ppt/theme/theme1.xml><?xml version="1.0" encoding="utf-8"?>
<a:theme xmlns:a="http://schemas.openxmlformats.org/drawingml/2006/main" name="PPT_light_template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PPT_light_template</Template>
  <TotalTime>393</TotalTime>
  <Words>1260</Words>
  <Application>Microsoft Office PowerPoint</Application>
  <PresentationFormat>On-screen Show (4:3)</PresentationFormat>
  <Paragraphs>104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Arial Narrow</vt:lpstr>
      <vt:lpstr>Arial Narrow Bold</vt:lpstr>
      <vt:lpstr>Calibri</vt:lpstr>
      <vt:lpstr>PPT_light_template</vt:lpstr>
      <vt:lpstr>NOAA Divider Slides</vt:lpstr>
      <vt:lpstr>NOAA Title Options</vt:lpstr>
      <vt:lpstr>NMFS PIT tag based adult conversion rate estimate methodology</vt:lpstr>
      <vt:lpstr>OBJECTIVES FOR ESTIMATING ADULT UPSTREAM SURVIVAL </vt:lpstr>
      <vt:lpstr>The Columbia basin has unique advantages for estimating upstream survival </vt:lpstr>
      <vt:lpstr>PTAGIS database and Columbia Basin PIT tag network</vt:lpstr>
      <vt:lpstr>Large numbers of known origin PIT tagged adults arriving at Bonneville Dam every year</vt:lpstr>
      <vt:lpstr>Methodology used in adult survival estimates The “Binomial” method</vt:lpstr>
      <vt:lpstr>Databases used for Estimates</vt:lpstr>
      <vt:lpstr>Selecting data for analysis</vt:lpstr>
      <vt:lpstr>Applying filters to data list (Access)</vt:lpstr>
      <vt:lpstr>Differences in Survival by age </vt:lpstr>
      <vt:lpstr>Conversion analysis</vt:lpstr>
      <vt:lpstr>Sample Size considerations</vt:lpstr>
      <vt:lpstr>Reporting ESU, DPS and Reaches</vt:lpstr>
      <vt:lpstr>Reporting Spreadsheet </vt:lpstr>
      <vt:lpstr>CORRECTIONS</vt:lpstr>
      <vt:lpstr>Other issues</vt:lpstr>
      <vt:lpstr>Limitations</vt:lpstr>
      <vt:lpstr>Other methodologies/options</vt:lpstr>
      <vt:lpstr>Acknowledgements</vt:lpstr>
      <vt:lpstr>Preliminary analysis of 2023 Sockeye survival</vt:lpstr>
      <vt:lpstr>Preliminary analysis of 2023 Sockeye survival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Christina Fellas</dc:creator>
  <cp:lastModifiedBy>Blane Bellerud</cp:lastModifiedBy>
  <cp:revision>25</cp:revision>
  <dcterms:created xsi:type="dcterms:W3CDTF">2012-12-10T22:53:02Z</dcterms:created>
  <dcterms:modified xsi:type="dcterms:W3CDTF">2024-01-22T19:56:38Z</dcterms:modified>
</cp:coreProperties>
</file>

<file path=docProps/thumbnail.jpeg>
</file>